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6.svg" ContentType="image/svg+xml"/>
  <Override PartName="/ppt/media/image20.svg" ContentType="image/svg+xml"/>
  <Override PartName="/ppt/media/image22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61" r:id="rId6"/>
    <p:sldId id="262" r:id="rId7"/>
    <p:sldId id="259" r:id="rId8"/>
    <p:sldId id="260" r:id="rId9"/>
    <p:sldId id="268" r:id="rId10"/>
    <p:sldId id="263" r:id="rId11"/>
    <p:sldId id="264" r:id="rId12"/>
    <p:sldId id="265" r:id="rId13"/>
    <p:sldId id="266" r:id="rId15"/>
    <p:sldId id="267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9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6.png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tags" Target="../tags/tag68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78.xml"/><Relationship Id="rId2" Type="http://schemas.openxmlformats.org/officeDocument/2006/relationships/tags" Target="../tags/tag67.xml"/><Relationship Id="rId19" Type="http://schemas.openxmlformats.org/officeDocument/2006/relationships/image" Target="../media/image10.png"/><Relationship Id="rId18" Type="http://schemas.openxmlformats.org/officeDocument/2006/relationships/image" Target="../media/image9.svg"/><Relationship Id="rId17" Type="http://schemas.openxmlformats.org/officeDocument/2006/relationships/image" Target="../media/image8.png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image" Target="../media/image20.svg"/><Relationship Id="rId7" Type="http://schemas.openxmlformats.org/officeDocument/2006/relationships/image" Target="../media/image19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jpe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part2 </a:t>
            </a:r>
            <a:r>
              <a:rPr lang="zh-CN" altLang="en-US"/>
              <a:t>软件服务民生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效果：弹出（随便怎么弹），可以用</a:t>
            </a:r>
            <a:r>
              <a:rPr lang="en-US" altLang="zh-CN"/>
              <a:t>24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645" y="4029075"/>
            <a:ext cx="6537960" cy="2297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8340" y="36893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感觉首页可以用</a:t>
            </a:r>
            <a:r>
              <a:rPr lang="en-US" altLang="zh-CN"/>
              <a:t>50</a:t>
            </a:r>
            <a:r>
              <a:rPr lang="zh-CN" altLang="en-US"/>
              <a:t>，还有</a:t>
            </a:r>
            <a:r>
              <a:rPr lang="en-US" altLang="zh-CN"/>
              <a:t>52</a:t>
            </a:r>
            <a:endParaRPr lang="en-US" altLang="zh-CN"/>
          </a:p>
          <a:p>
            <a:r>
              <a:rPr lang="zh-CN" altLang="en-US"/>
              <a:t>账号：我的专业我的国</a:t>
            </a:r>
            <a:endParaRPr lang="zh-CN" altLang="en-US"/>
          </a:p>
          <a:p>
            <a:r>
              <a:rPr lang="zh-CN" altLang="en-US"/>
              <a:t>密码：软件工程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40" y="368935"/>
            <a:ext cx="2259330" cy="1579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630" y="363855"/>
            <a:ext cx="2873375" cy="20237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21690" y="1109980"/>
            <a:ext cx="8582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浮现：</a:t>
            </a:r>
            <a:r>
              <a:rPr lang="zh-CN" altLang="en-US">
                <a:solidFill>
                  <a:schemeClr val="tx1"/>
                </a:solidFill>
              </a:rPr>
              <a:t>圆明园是民族之殇的活画卷，万园之园，数百年巨作耗费了数十万工匠毕生心血，在一场大火中却化为乌有。一切归于平静，站在废墟之上，仿佛可以听见历史的哀嚎。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7420" y="23907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用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84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书名改成</a:t>
            </a:r>
            <a:r>
              <a:rPr lang="zh-CN" altLang="en-US">
                <a:sym typeface="+mn-ea"/>
              </a:rPr>
              <a:t>点击修复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5220" y="5443220"/>
            <a:ext cx="7107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然后翻开书就是视频：</a:t>
            </a:r>
            <a:r>
              <a:rPr lang="en-US" altLang="zh-CN"/>
              <a:t>BV16zdSYRE19</a:t>
            </a:r>
            <a:endParaRPr lang="en-US" altLang="zh-CN"/>
          </a:p>
          <a:p>
            <a:r>
              <a:rPr lang="zh-CN" altLang="en-US"/>
              <a:t>（这个</a:t>
            </a:r>
            <a:r>
              <a:rPr lang="en-US" altLang="zh-CN"/>
              <a:t>b</a:t>
            </a:r>
            <a:r>
              <a:rPr lang="zh-CN" altLang="en-US"/>
              <a:t>站视频在手机端是</a:t>
            </a:r>
            <a:r>
              <a:rPr lang="en-US" altLang="zh-CN"/>
              <a:t>VR</a:t>
            </a:r>
            <a:r>
              <a:rPr lang="zh-CN" altLang="en-US"/>
              <a:t>全景，</a:t>
            </a:r>
            <a:r>
              <a:rPr lang="en-US" altLang="zh-CN"/>
              <a:t>360</a:t>
            </a:r>
            <a:r>
              <a:rPr lang="zh-CN" altLang="en-US"/>
              <a:t>度可旋转，看看到时候是以录屏的形式呈现还是别的吧）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0" y="2032000"/>
            <a:ext cx="2197100" cy="30130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13f9735274b224b36701b9a84f935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262255"/>
            <a:ext cx="4943475" cy="65246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25745" y="428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这个图可以拿来当背景（截一部分）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25135" y="85090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1.AR</a:t>
            </a:r>
            <a:r>
              <a:rPr lang="zh-CN" altLang="en-US"/>
              <a:t>软件可以帮助游客在游览中实时看到古建筑的复原图像，了解其原始风貌和历史背景。</a:t>
            </a:r>
            <a:endParaRPr lang="zh-CN" altLang="en-US"/>
          </a:p>
          <a:p>
            <a:r>
              <a:rPr lang="zh-CN" altLang="en-US"/>
              <a:t>一些博物馆也利用</a:t>
            </a:r>
            <a:r>
              <a:rPr lang="en-US" altLang="zh-CN"/>
              <a:t>AR</a:t>
            </a:r>
            <a:r>
              <a:rPr lang="zh-CN" altLang="en-US"/>
              <a:t>技术，让展品</a:t>
            </a:r>
            <a:r>
              <a:rPr lang="en-US" altLang="zh-CN"/>
              <a:t>“</a:t>
            </a:r>
            <a:r>
              <a:rPr lang="zh-CN" altLang="en-US"/>
              <a:t>活</a:t>
            </a:r>
            <a:r>
              <a:rPr lang="en-US" altLang="zh-CN"/>
              <a:t>”</a:t>
            </a:r>
            <a:r>
              <a:rPr lang="zh-CN" altLang="en-US"/>
              <a:t>起来，比如通过扫描文物，可以看到文物的三维模型、制作过程的动画演示，甚至听到文物背后的故事。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39740" y="293497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在文化遗产的修复过程中，软件可以提供三维建模和模拟修复功能。通过高精度的三维扫描技术获取文物或古建筑的详细数据，然后利用软件进行虚拟修复方案的设计和模拟。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39740" y="4479925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许多软件被用于古籍的扫描、录入和存储。这些软件能够高精度地扫描古籍的页面，通过光学字符识别（</a:t>
            </a:r>
            <a:r>
              <a:rPr lang="en-US" altLang="zh-CN"/>
              <a:t>OCR</a:t>
            </a:r>
            <a:r>
              <a:rPr lang="zh-CN" altLang="en-US"/>
              <a:t>）技术将文字内容提取出来，可以让更多的人方便地查阅。而且数字化后的古籍可以通过互联网平台进行传播，打破了时间和空间的限制，使得世界各地的人们都能接触到这些文化瑰宝。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603740" y="850900"/>
            <a:ext cx="2764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文字效果：用这个吧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030" y="1416685"/>
            <a:ext cx="3689350" cy="18268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784080" y="3657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或者这个也可以</a:t>
            </a:r>
            <a:r>
              <a:rPr lang="en-US" altLang="zh-CN"/>
              <a:t>189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210" y="4358005"/>
            <a:ext cx="1848485" cy="1475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99590" y="11023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结尾可以用这个</a:t>
            </a:r>
            <a:r>
              <a:rPr lang="en-US" altLang="zh-CN"/>
              <a:t>104</a:t>
            </a:r>
            <a:r>
              <a:rPr lang="zh-CN" altLang="en-US"/>
              <a:t>，还有</a:t>
            </a:r>
            <a:r>
              <a:rPr lang="en-US" altLang="zh-CN"/>
              <a:t>202</a:t>
            </a:r>
            <a:r>
              <a:rPr lang="zh-CN" altLang="en-US"/>
              <a:t>（新年快乐改成欢迎收看）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" y="2153285"/>
            <a:ext cx="5816600" cy="3587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30" y="2642870"/>
            <a:ext cx="4417695" cy="3173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036050" y="13195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262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0" y="1624330"/>
            <a:ext cx="3588385" cy="3924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0460" y="10953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263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1795780"/>
            <a:ext cx="4194810" cy="3581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03295" y="3244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PS:</a:t>
            </a:r>
            <a:r>
              <a:rPr lang="zh-CN" altLang="en-US"/>
              <a:t>转场特效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120265" y="226060"/>
            <a:ext cx="815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软件在教育、医疗、环保、公共服务等</a:t>
            </a:r>
            <a:r>
              <a:rPr lang="zh-CN" altLang="en-US">
                <a:highlight>
                  <a:srgbClr val="FFFF00"/>
                </a:highlight>
              </a:rPr>
              <a:t>民生</a:t>
            </a:r>
            <a:r>
              <a:rPr lang="zh-CN" altLang="en-US"/>
              <a:t>领域都有着广泛的应用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25575" y="226060"/>
            <a:ext cx="961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弹出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741035" y="6534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2.“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民生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字体放大转场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200910" y="1501140"/>
            <a:ext cx="5241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出现一个人，然后从上面掉下一座大山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 descr="人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7685" y="2275840"/>
            <a:ext cx="564515" cy="564515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6703060" y="1228090"/>
            <a:ext cx="991235" cy="914400"/>
            <a:chOff x="10648" y="2596"/>
            <a:chExt cx="1561" cy="1440"/>
          </a:xfrm>
        </p:grpSpPr>
        <p:pic>
          <p:nvPicPr>
            <p:cNvPr id="10" name="图片 9" descr="火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48" y="2596"/>
              <a:ext cx="1440" cy="144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0842" y="3300"/>
              <a:ext cx="13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就业</a:t>
              </a:r>
              <a:endParaRPr lang="zh-CN" altLang="en-US"/>
            </a:p>
          </p:txBody>
        </p:sp>
      </p:grpSp>
      <p:pic>
        <p:nvPicPr>
          <p:cNvPr id="13" name="图片 12" descr="人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3405" y="2275840"/>
            <a:ext cx="564515" cy="564515"/>
          </a:xfrm>
          <a:prstGeom prst="rect">
            <a:avLst/>
          </a:prstGeom>
        </p:spPr>
      </p:pic>
      <p:grpSp>
        <p:nvGrpSpPr>
          <p:cNvPr id="14" name="组合 13"/>
          <p:cNvGrpSpPr/>
          <p:nvPr>
            <p:custDataLst>
              <p:tags r:id="rId12"/>
            </p:custDataLst>
          </p:nvPr>
        </p:nvGrpSpPr>
        <p:grpSpPr>
          <a:xfrm>
            <a:off x="8018145" y="1784350"/>
            <a:ext cx="991235" cy="914400"/>
            <a:chOff x="10648" y="2596"/>
            <a:chExt cx="1561" cy="1440"/>
          </a:xfrm>
        </p:grpSpPr>
        <p:pic>
          <p:nvPicPr>
            <p:cNvPr id="15" name="图片 14" descr="火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48" y="2596"/>
              <a:ext cx="1440" cy="144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10842" y="3300"/>
              <a:ext cx="13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就业</a:t>
              </a:r>
              <a:endParaRPr lang="zh-CN" altLang="en-US"/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2386965" y="3037205"/>
            <a:ext cx="714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在旁边浮现文字：（一条一条的出来吧，点击弹出）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1425575" y="3425190"/>
            <a:ext cx="96088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就业形势：截至</a:t>
            </a:r>
            <a:r>
              <a:rPr lang="en-US" altLang="zh-CN"/>
              <a:t>2025</a:t>
            </a:r>
            <a:r>
              <a:rPr lang="zh-CN" altLang="en-US"/>
              <a:t>年，中国的就业形势呈现出一定的特点和挑战：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稳定和扩大就业的任务繁重：</a:t>
            </a:r>
            <a:r>
              <a:rPr lang="zh-CN" altLang="en-US"/>
              <a:t>面对应届毕业生数量庞大（</a:t>
            </a:r>
            <a:r>
              <a:rPr lang="en-US" altLang="zh-CN"/>
              <a:t>2025</a:t>
            </a:r>
            <a:r>
              <a:rPr lang="zh-CN" altLang="en-US"/>
              <a:t>年应届高校毕业生达到</a:t>
            </a:r>
            <a:r>
              <a:rPr lang="en-US" altLang="zh-CN"/>
              <a:t>1222</a:t>
            </a:r>
            <a:r>
              <a:rPr lang="zh-CN" altLang="en-US"/>
              <a:t>万人）、脱贫人口务工规模需要维持在</a:t>
            </a:r>
            <a:r>
              <a:rPr lang="en-US" altLang="zh-CN"/>
              <a:t>3000</a:t>
            </a:r>
            <a:r>
              <a:rPr lang="zh-CN" altLang="en-US"/>
              <a:t>万以上、以及大量农村转移劳动力的就业需求，压力依然存在。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结构性矛盾突出：</a:t>
            </a:r>
            <a:r>
              <a:rPr lang="zh-CN" altLang="en-US"/>
              <a:t>我国</a:t>
            </a:r>
            <a:r>
              <a:rPr lang="zh-CN" altLang="en-US"/>
              <a:t>就业市场存在着明显的结构性矛盾。一方面，某些行业或地区可能面临人才短缺的问题；另一方面，求职者的能力与市场需求之间可能存在不匹配的情况，特别是在新兴产业和服务业领域。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青年就业问题：</a:t>
            </a:r>
            <a:r>
              <a:rPr lang="zh-CN" altLang="en-US"/>
              <a:t>对于年轻人而言，找到合适的工作仍然是一个难题，尤其是在经济转型期，传统产业对劳动力的需求减少，而新兴行业所需的技能和知识尚未被广泛掌握。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89025" y="61709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5.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点击灯泡切换页面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图片 19" descr="灯泡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76600" y="6025515"/>
            <a:ext cx="658495" cy="658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51100" y="19615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这个看看能不能用</a:t>
            </a:r>
            <a:r>
              <a:rPr lang="en-US" altLang="zh-CN"/>
              <a:t>37</a:t>
            </a:r>
            <a:r>
              <a:rPr lang="zh-CN" altLang="en-US"/>
              <a:t>吧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8255" y="1922780"/>
            <a:ext cx="1214120" cy="109474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9425" y="1733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软件带动就业</a:t>
            </a:r>
            <a:endParaRPr lang="zh-CN" altLang="en-US"/>
          </a:p>
          <a:p>
            <a:r>
              <a:rPr lang="zh-CN" altLang="en-US"/>
              <a:t>标题文字效果可以用</a:t>
            </a:r>
            <a:r>
              <a:rPr lang="en-US" altLang="zh-CN"/>
              <a:t>221</a:t>
            </a:r>
            <a:endParaRPr lang="en-US" altLang="zh-CN"/>
          </a:p>
        </p:txBody>
      </p:sp>
      <p:pic>
        <p:nvPicPr>
          <p:cNvPr id="3" name="图片 2" descr="b2c2a1bf4a6c873391ae1372568e534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3075940"/>
            <a:ext cx="2151380" cy="2151380"/>
          </a:xfrm>
          <a:prstGeom prst="rect">
            <a:avLst/>
          </a:prstGeom>
        </p:spPr>
      </p:pic>
      <p:pic>
        <p:nvPicPr>
          <p:cNvPr id="4" name="图片 3" descr="855961611ace3de12dfc49d7212dd7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95" y="2230755"/>
            <a:ext cx="2564765" cy="3169920"/>
          </a:xfrm>
          <a:prstGeom prst="rect">
            <a:avLst/>
          </a:prstGeom>
        </p:spPr>
      </p:pic>
      <p:pic>
        <p:nvPicPr>
          <p:cNvPr id="5" name="图片 4" descr="1db2965944dd9e51a81342549da2bfc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0" y="2230755"/>
            <a:ext cx="2306320" cy="3077210"/>
          </a:xfrm>
          <a:prstGeom prst="rect">
            <a:avLst/>
          </a:prstGeom>
        </p:spPr>
      </p:pic>
      <p:pic>
        <p:nvPicPr>
          <p:cNvPr id="6" name="图片 5" descr="0f8c226d36fce07d43dbc67e96a952b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190" y="2682240"/>
            <a:ext cx="2718435" cy="2718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1675" y="1519555"/>
            <a:ext cx="4596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点击图片弹出对话框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用这个：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2150" y="173355"/>
            <a:ext cx="7639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数字经济的发展创造出覆盖广泛、开放协同的数字生态，有力带动了产业上下游就业增长。根据人力资源和社会保障部的数据显示，我国灵活就业从业人员规模已经达到</a:t>
            </a:r>
            <a:r>
              <a:rPr lang="en-US" altLang="zh-CN"/>
              <a:t>2</a:t>
            </a:r>
            <a:r>
              <a:rPr lang="zh-CN" altLang="en-US"/>
              <a:t>亿人，约有</a:t>
            </a:r>
            <a:r>
              <a:rPr lang="en-US" altLang="zh-CN"/>
              <a:t>8400</a:t>
            </a:r>
            <a:r>
              <a:rPr lang="zh-CN" altLang="en-US"/>
              <a:t>万劳动者依托互联网平台就业，约占全国就业人数的</a:t>
            </a:r>
            <a:r>
              <a:rPr lang="en-US" altLang="zh-CN"/>
              <a:t>11%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图片 8" descr="对话框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75" y="1802765"/>
            <a:ext cx="1470660" cy="14706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370" y="1372235"/>
            <a:ext cx="2892425" cy="190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990" y="818515"/>
            <a:ext cx="1437005" cy="76009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2590" y="114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软件带动就业</a:t>
            </a:r>
            <a:endParaRPr lang="zh-CN" altLang="en-US"/>
          </a:p>
        </p:txBody>
      </p:sp>
      <p:pic>
        <p:nvPicPr>
          <p:cNvPr id="3" name="图片 2" descr="b2c2a1bf4a6c873391ae1372568e534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4436745"/>
            <a:ext cx="2151380" cy="2151380"/>
          </a:xfrm>
          <a:prstGeom prst="rect">
            <a:avLst/>
          </a:prstGeom>
        </p:spPr>
      </p:pic>
      <p:pic>
        <p:nvPicPr>
          <p:cNvPr id="4" name="图片 3" descr="855961611ace3de12dfc49d7212dd7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3591560"/>
            <a:ext cx="2564765" cy="3169920"/>
          </a:xfrm>
          <a:prstGeom prst="rect">
            <a:avLst/>
          </a:prstGeom>
        </p:spPr>
      </p:pic>
      <p:pic>
        <p:nvPicPr>
          <p:cNvPr id="5" name="图片 4" descr="1db2965944dd9e51a81342549da2bfc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3591560"/>
            <a:ext cx="2306320" cy="3077210"/>
          </a:xfrm>
          <a:prstGeom prst="rect">
            <a:avLst/>
          </a:prstGeom>
        </p:spPr>
      </p:pic>
      <p:pic>
        <p:nvPicPr>
          <p:cNvPr id="6" name="图片 5" descr="0f8c226d36fce07d43dbc67e96a952b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955" y="4043045"/>
            <a:ext cx="2718435" cy="2718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2590" y="483235"/>
            <a:ext cx="4596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点击图片弹出对话框，就浮在上方就行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3050" y="971550"/>
            <a:ext cx="8999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我是一名网约车司机：</a:t>
            </a:r>
            <a:r>
              <a:rPr lang="en-US" altLang="zh-CN"/>
              <a:t>“</a:t>
            </a:r>
            <a:r>
              <a:rPr lang="zh-CN" altLang="en-US"/>
              <a:t>根据最新数据，截至</a:t>
            </a:r>
            <a:r>
              <a:rPr lang="en-US" altLang="zh-CN"/>
              <a:t>2025</a:t>
            </a:r>
            <a:r>
              <a:rPr lang="zh-CN" altLang="en-US"/>
              <a:t>年初，滴滴出行平台在全球范围内拥有超过</a:t>
            </a:r>
            <a:r>
              <a:rPr lang="en-US" altLang="zh-CN"/>
              <a:t>6000</a:t>
            </a:r>
            <a:r>
              <a:rPr lang="zh-CN" altLang="en-US"/>
              <a:t>万注册司机，</a:t>
            </a:r>
            <a:r>
              <a:rPr lang="zh-CN" altLang="en-US">
                <a:sym typeface="+mn-ea"/>
              </a:rPr>
              <a:t>其中包括网约车、代驾等直接就业机会</a:t>
            </a:r>
            <a:r>
              <a:rPr lang="zh-CN" altLang="en-US"/>
              <a:t>。同时，滴滴</a:t>
            </a:r>
            <a:r>
              <a:rPr lang="zh-CN" altLang="en-US">
                <a:sym typeface="+mn-ea"/>
              </a:rPr>
              <a:t>还间接带动了汽车生产、销售、加油及维保等产业链上下游就业机会</a:t>
            </a:r>
            <a:r>
              <a:rPr lang="en-US" altLang="zh-CN">
                <a:sym typeface="+mn-ea"/>
              </a:rPr>
              <a:t>631.7</a:t>
            </a:r>
            <a:r>
              <a:rPr lang="zh-CN" altLang="en-US">
                <a:sym typeface="+mn-ea"/>
              </a:rPr>
              <a:t>万个。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645920" y="2183130"/>
            <a:ext cx="9183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我是一名外卖小哥：</a:t>
            </a:r>
            <a:r>
              <a:rPr lang="en-US" altLang="zh-CN"/>
              <a:t>“</a:t>
            </a:r>
            <a:r>
              <a:rPr lang="zh-CN" altLang="en-US"/>
              <a:t>到</a:t>
            </a:r>
            <a:r>
              <a:rPr lang="en-US" altLang="zh-CN"/>
              <a:t>2025</a:t>
            </a:r>
            <a:r>
              <a:rPr lang="zh-CN" altLang="en-US"/>
              <a:t>年，两大外卖平台美团和饿了么合计为中国市场提供了大约</a:t>
            </a:r>
            <a:r>
              <a:rPr lang="en-US" altLang="zh-CN"/>
              <a:t>1000</a:t>
            </a:r>
            <a:r>
              <a:rPr lang="zh-CN" altLang="en-US"/>
              <a:t>万个配送岗位，包括全职和兼职骑手。随着订单量的增长，对高效的物流管理和供应链优化的需求增加，也创造了大量与仓储管理、运输调度相关的职位。</a:t>
            </a:r>
            <a:r>
              <a:rPr lang="en-US" altLang="zh-CN"/>
              <a:t>”</a:t>
            </a:r>
            <a:endParaRPr lang="en-US" altLang="zh-CN"/>
          </a:p>
        </p:txBody>
      </p:sp>
      <p:pic>
        <p:nvPicPr>
          <p:cNvPr id="12" name="图片 11" descr="箭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200000">
            <a:off x="177165" y="1988820"/>
            <a:ext cx="1278890" cy="1016635"/>
          </a:xfrm>
          <a:prstGeom prst="rect">
            <a:avLst/>
          </a:prstGeom>
        </p:spPr>
      </p:pic>
      <p:pic>
        <p:nvPicPr>
          <p:cNvPr id="13" name="图片 12" descr="箭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500000">
            <a:off x="2006600" y="3246755"/>
            <a:ext cx="855980" cy="6807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2590" y="114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软件带动就业</a:t>
            </a:r>
            <a:endParaRPr lang="zh-CN" altLang="en-US"/>
          </a:p>
        </p:txBody>
      </p:sp>
      <p:pic>
        <p:nvPicPr>
          <p:cNvPr id="3" name="图片 2" descr="b2c2a1bf4a6c873391ae1372568e534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4436745"/>
            <a:ext cx="2151380" cy="2151380"/>
          </a:xfrm>
          <a:prstGeom prst="rect">
            <a:avLst/>
          </a:prstGeom>
        </p:spPr>
      </p:pic>
      <p:pic>
        <p:nvPicPr>
          <p:cNvPr id="4" name="图片 3" descr="855961611ace3de12dfc49d7212dd7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3591560"/>
            <a:ext cx="2564765" cy="3169920"/>
          </a:xfrm>
          <a:prstGeom prst="rect">
            <a:avLst/>
          </a:prstGeom>
        </p:spPr>
      </p:pic>
      <p:pic>
        <p:nvPicPr>
          <p:cNvPr id="5" name="图片 4" descr="1db2965944dd9e51a81342549da2bfc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3591560"/>
            <a:ext cx="2306320" cy="3077210"/>
          </a:xfrm>
          <a:prstGeom prst="rect">
            <a:avLst/>
          </a:prstGeom>
        </p:spPr>
      </p:pic>
      <p:pic>
        <p:nvPicPr>
          <p:cNvPr id="6" name="图片 5" descr="0f8c226d36fce07d43dbc67e96a952b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955" y="4043045"/>
            <a:ext cx="2718435" cy="2718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2590" y="483235"/>
            <a:ext cx="4596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点击图片弹出对话框，就浮在上方就行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04950" y="977265"/>
            <a:ext cx="90944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我是一名自媒体博主：</a:t>
            </a:r>
            <a:r>
              <a:rPr lang="en-US" altLang="zh-CN"/>
              <a:t>“</a:t>
            </a:r>
            <a:r>
              <a:rPr lang="zh-CN" altLang="en-US"/>
              <a:t>根据</a:t>
            </a:r>
            <a:r>
              <a:rPr lang="en-US" altLang="zh-CN"/>
              <a:t>2025</a:t>
            </a:r>
            <a:r>
              <a:rPr lang="zh-CN" altLang="en-US"/>
              <a:t>年的统计数据，抖音月活跃创作者数量突破</a:t>
            </a:r>
            <a:r>
              <a:rPr lang="en-US" altLang="zh-CN"/>
              <a:t>1.2</a:t>
            </a:r>
            <a:r>
              <a:rPr lang="zh-CN" altLang="en-US"/>
              <a:t>亿人，微博和</a:t>
            </a:r>
            <a:r>
              <a:rPr lang="en-US" altLang="zh-CN"/>
              <a:t>B</a:t>
            </a:r>
            <a:r>
              <a:rPr lang="zh-CN" altLang="en-US"/>
              <a:t>站也有数千万活跃创作者通过内容创作获得收入。自媒体博主往往会带动一系列产业链的发展，比如视频制作团队、营销策划公司等。根据行业报告，到</a:t>
            </a:r>
            <a:r>
              <a:rPr lang="en-US" altLang="zh-CN"/>
              <a:t>2025</a:t>
            </a:r>
            <a:r>
              <a:rPr lang="zh-CN" altLang="en-US"/>
              <a:t>年，中国新媒体产业规模预计将达到数万亿元人民币，这将直接或间接地创造数百万个就业岗位。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614170" y="2287905"/>
            <a:ext cx="7677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我是一名农户：</a:t>
            </a:r>
            <a:r>
              <a:rPr lang="en-US" altLang="zh-CN"/>
              <a:t>“</a:t>
            </a:r>
            <a:r>
              <a:rPr lang="zh-CN" altLang="en-US"/>
              <a:t>据统计，截至</a:t>
            </a:r>
            <a:r>
              <a:rPr lang="en-US" altLang="zh-CN"/>
              <a:t>2024</a:t>
            </a:r>
            <a:r>
              <a:rPr lang="zh-CN" altLang="en-US"/>
              <a:t>年底，拼多多已帮助超过</a:t>
            </a:r>
            <a:r>
              <a:rPr lang="en-US" altLang="zh-CN"/>
              <a:t>1600</a:t>
            </a:r>
            <a:r>
              <a:rPr lang="zh-CN" altLang="en-US"/>
              <a:t>万农户实现了农产品的在线销售，极大地促进了农村地区的经济发展和农民增收。另外，智能农业管理系统、无人机植保等新技术的应用不仅提高了农业生产效率，也为农业科技服务公司带来了新的业务机会。</a:t>
            </a:r>
            <a:r>
              <a:rPr lang="en-US" altLang="zh-CN"/>
              <a:t>”</a:t>
            </a:r>
            <a:endParaRPr lang="en-US" altLang="zh-CN"/>
          </a:p>
        </p:txBody>
      </p:sp>
      <p:pic>
        <p:nvPicPr>
          <p:cNvPr id="13" name="图片 12" descr="箭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840000" flipH="1">
            <a:off x="7190105" y="2249805"/>
            <a:ext cx="1724025" cy="1155700"/>
          </a:xfrm>
          <a:prstGeom prst="rect">
            <a:avLst/>
          </a:prstGeom>
        </p:spPr>
      </p:pic>
      <p:pic>
        <p:nvPicPr>
          <p:cNvPr id="18" name="图片 17" descr="箭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940000" flipV="1">
            <a:off x="9327515" y="3037840"/>
            <a:ext cx="855980" cy="7823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25780" y="158750"/>
            <a:ext cx="349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小彩蛋：自媒体行业欣欣向荣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6775" y="775970"/>
            <a:ext cx="5544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链接可以放在刚刚那个自媒体部分的旁边，然后跳转下一个页面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635" y="1670050"/>
            <a:ext cx="5133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相信这些自媒体博主大家一定都不会陌生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8210" y="24682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点击图片翻转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07085" y="2769235"/>
            <a:ext cx="1782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（图片见下页）</a:t>
            </a:r>
            <a:endParaRPr lang="zh-CN" altLang="en-US"/>
          </a:p>
        </p:txBody>
      </p:sp>
      <p:pic>
        <p:nvPicPr>
          <p:cNvPr id="9" name="图片 8" descr="db4da7fab8cbc3c6fca788f7ec16a1e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5245" y="1036955"/>
            <a:ext cx="1012190" cy="1344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28000" y="24923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点击彩蛋：</a:t>
            </a:r>
            <a:r>
              <a:rPr lang="zh-CN" altLang="en-US">
                <a:sym typeface="+mn-ea"/>
              </a:rPr>
              <a:t>然后插一个视频</a:t>
            </a:r>
            <a:endParaRPr lang="zh-CN" altLang="en-US"/>
          </a:p>
          <a:p>
            <a:r>
              <a:rPr lang="en-US" altLang="zh-CN">
                <a:sym typeface="+mn-ea"/>
              </a:rPr>
              <a:t>BV17o4y1Q78J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10840" y="24682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图片翻转用</a:t>
            </a:r>
            <a:r>
              <a:rPr lang="en-US" altLang="zh-CN"/>
              <a:t>102</a:t>
            </a:r>
            <a:r>
              <a:rPr lang="zh-CN" altLang="en-US"/>
              <a:t>或者</a:t>
            </a:r>
            <a:r>
              <a:rPr lang="en-US" altLang="zh-CN"/>
              <a:t>196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90" y="2957830"/>
            <a:ext cx="3115310" cy="30187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60" y="3113405"/>
            <a:ext cx="1187450" cy="28968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796415" y="723900"/>
            <a:ext cx="3262630" cy="2171700"/>
          </a:xfrm>
          <a:prstGeom prst="rect">
            <a:avLst/>
          </a:prstGeom>
        </p:spPr>
      </p:pic>
      <p:pic>
        <p:nvPicPr>
          <p:cNvPr id="2" name="图片 1" descr="25dea9ac451afef4238cbb4d5a70fff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30" y="3357245"/>
            <a:ext cx="3679190" cy="3046730"/>
          </a:xfrm>
          <a:prstGeom prst="rect">
            <a:avLst/>
          </a:prstGeom>
        </p:spPr>
      </p:pic>
      <p:pic>
        <p:nvPicPr>
          <p:cNvPr id="3" name="图片 2" descr="0ca6e377f808a2221aa67a80aae70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60" y="478155"/>
            <a:ext cx="3099435" cy="295084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6906260" y="3754755"/>
            <a:ext cx="2794000" cy="25406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-1344930"/>
            <a:ext cx="9799200" cy="2570400"/>
          </a:xfrm>
        </p:spPr>
        <p:txBody>
          <a:bodyPr/>
          <a:p>
            <a:r>
              <a:rPr lang="en-US" altLang="zh-CN"/>
              <a:t>part4 </a:t>
            </a:r>
            <a:r>
              <a:rPr lang="zh-CN" altLang="en-US"/>
              <a:t>软件续写传承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1301070"/>
            <a:ext cx="9799200" cy="1472400"/>
          </a:xfrm>
        </p:spPr>
        <p:txBody>
          <a:bodyPr/>
          <a:p>
            <a:r>
              <a:rPr lang="zh-CN" altLang="en-US"/>
              <a:t>效果：弹出（随便怎么弹），感觉可以用</a:t>
            </a:r>
            <a:r>
              <a:rPr lang="en-US" altLang="zh-CN"/>
              <a:t>35</a:t>
            </a:r>
            <a:endParaRPr lang="en-US" altLang="zh-CN"/>
          </a:p>
          <a:p>
            <a:r>
              <a:rPr lang="zh-CN" altLang="en-US"/>
              <a:t>或者</a:t>
            </a:r>
            <a:r>
              <a:rPr lang="en-US" altLang="zh-CN"/>
              <a:t>41</a:t>
            </a:r>
            <a:endParaRPr lang="en-US" altLang="zh-CN"/>
          </a:p>
        </p:txBody>
      </p:sp>
      <p:pic>
        <p:nvPicPr>
          <p:cNvPr id="4" name="图片 3" descr="98ec76ebd97dfe1c218171c6d83579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294890"/>
            <a:ext cx="3705860" cy="37058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0175" y="6111240"/>
            <a:ext cx="329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提示信息：</a:t>
            </a:r>
            <a:r>
              <a:rPr lang="zh-CN" altLang="en-US"/>
              <a:t>点击穿越时空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55105" y="3111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加载可以用这个：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142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255" y="269875"/>
            <a:ext cx="2044065" cy="250380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5280660" y="3378200"/>
            <a:ext cx="977900" cy="146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40" y="1916430"/>
            <a:ext cx="2186940" cy="682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560" y="3954780"/>
            <a:ext cx="3584575" cy="25247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028950" y="1043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pic>
        <p:nvPicPr>
          <p:cNvPr id="2" name="图片 1" descr="a5c12cf9368220410b9860a214cd6c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2636520"/>
            <a:ext cx="3834765" cy="26149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1510" y="295275"/>
            <a:ext cx="11167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打字效果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131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/>
              <a:t>圆明园，是一座历史悠久的皇家园林，曾被誉为</a:t>
            </a:r>
            <a:r>
              <a:rPr lang="en-US" altLang="zh-CN"/>
              <a:t>“</a:t>
            </a:r>
            <a:r>
              <a:rPr lang="zh-CN" altLang="en-US"/>
              <a:t>万园之园</a:t>
            </a:r>
            <a:r>
              <a:rPr lang="en-US" altLang="zh-CN"/>
              <a:t>”</a:t>
            </a:r>
            <a:r>
              <a:rPr lang="zh-CN" altLang="en-US"/>
              <a:t>。它由清朝康熙、雍正、乾隆三代皇帝历时约</a:t>
            </a:r>
            <a:r>
              <a:rPr lang="en-US" altLang="zh-CN"/>
              <a:t>150</a:t>
            </a:r>
            <a:r>
              <a:rPr lang="zh-CN" altLang="en-US"/>
              <a:t>年建成，集东西方建筑艺术之大成，不仅有中国传统园林的精致布局，还包括了模仿欧洲风格的建筑群。圆明园不仅是清朝皇室休闲娱乐之地，也是处理政务的重要场所。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57340" y="130302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有没有那种火烧的特效，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然后左边这张图片切换为右边这一张，不行就用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225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 descr="2d0f1ff21b05d4671fc31fee43faab8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90" y="2590800"/>
            <a:ext cx="3375025" cy="2531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0115" y="5935980"/>
            <a:ext cx="9359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打字效果：</a:t>
            </a:r>
            <a:r>
              <a:rPr lang="zh-CN" altLang="en-US"/>
              <a:t>在</a:t>
            </a:r>
            <a:r>
              <a:rPr lang="en-US" altLang="zh-CN"/>
              <a:t>1860</a:t>
            </a:r>
            <a:r>
              <a:rPr lang="zh-CN" altLang="en-US"/>
              <a:t>年的第二次鸦片战争期间，英法联军攻入北京，对圆明园进行了掠夺和焚毁，造成了不可估量的文化损失。此后，圆明园虽经修复，但在</a:t>
            </a:r>
            <a:r>
              <a:rPr lang="en-US" altLang="zh-CN"/>
              <a:t>1900</a:t>
            </a:r>
            <a:r>
              <a:rPr lang="zh-CN" altLang="en-US"/>
              <a:t>年的义和团运动后再次遭到破坏，逐渐沦为废墟。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10" y="2397125"/>
            <a:ext cx="3723640" cy="24568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67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68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69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71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72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73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74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75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76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77.xml><?xml version="1.0" encoding="utf-8"?>
<p:tagLst xmlns:p="http://schemas.openxmlformats.org/presentationml/2006/main">
  <p:tag name="KSO_WM_DIAGRAM_VIRTUALLY_FRAME" val="{&quot;height&quot;:516.95,&quot;left&quot;:112.25,&quot;top&quot;:51.45,&quot;width&quot;:836.9}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0117379,3636002,20235014],&quot;65&quot;:[20205081]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3642228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55065],&quot;65&quot;:[20205081]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55114],&quot;65&quot;:[20205081]}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resource_record_key" val="{&quot;10&quot;:[20117379,3636002,20235014,3642228,21555065,21555114],&quot;65&quot;:[20205081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2164</Words>
  <Application>WPS 演示</Application>
  <PresentationFormat>宽屏</PresentationFormat>
  <Paragraphs>117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part2 软件服务民生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part2 软件服务民生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tracer</cp:lastModifiedBy>
  <cp:revision>290</cp:revision>
  <dcterms:created xsi:type="dcterms:W3CDTF">2019-06-19T02:08:00Z</dcterms:created>
  <dcterms:modified xsi:type="dcterms:W3CDTF">2025-04-25T05:29:47Z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E9581D95477E45FD8A339822E97ADA78_11</vt:lpwstr>
  </property>
</Properties>
</file>